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56" r:id="rId3"/>
    <p:sldId id="263" r:id="rId4"/>
    <p:sldId id="265" r:id="rId5"/>
    <p:sldId id="259" r:id="rId6"/>
    <p:sldId id="270" r:id="rId7"/>
    <p:sldId id="271" r:id="rId8"/>
    <p:sldId id="272" r:id="rId9"/>
    <p:sldId id="273" r:id="rId10"/>
    <p:sldId id="274" r:id="rId11"/>
    <p:sldId id="267" r:id="rId12"/>
    <p:sldId id="275" r:id="rId13"/>
    <p:sldId id="268" r:id="rId14"/>
    <p:sldId id="269" r:id="rId15"/>
    <p:sldId id="277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14" autoAdjust="0"/>
    <p:restoredTop sz="94660"/>
  </p:normalViewPr>
  <p:slideViewPr>
    <p:cSldViewPr>
      <p:cViewPr varScale="1">
        <p:scale>
          <a:sx n="66" d="100"/>
          <a:sy n="66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EBD30-1CAE-4912-ADD6-63668841E831}" type="datetimeFigureOut">
              <a:rPr lang="en-US"/>
              <a:pPr>
                <a:defRPr/>
              </a:pPr>
              <a:t>4/30/2010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3CB52-BF7F-49B5-94D6-2A2AA04FAE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AB579-9A9A-4379-8E22-9E285BA823A9}" type="datetimeFigureOut">
              <a:rPr lang="en-US"/>
              <a:pPr>
                <a:defRPr/>
              </a:pPr>
              <a:t>4/30/2010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1FD1E-3E5E-4E7F-8737-221B765A7F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6091A-1254-4E7D-A628-2DD88AC160DC}" type="datetimeFigureOut">
              <a:rPr lang="en-US"/>
              <a:pPr>
                <a:defRPr/>
              </a:pPr>
              <a:t>4/30/2010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8B280-D78B-43ED-9627-32B000F880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CE015-CEAF-42B9-B44E-30C2C6583B02}" type="datetimeFigureOut">
              <a:rPr lang="en-US"/>
              <a:pPr>
                <a:defRPr/>
              </a:pPr>
              <a:t>4/30/2010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A0938-51CD-416E-833A-58190CF3D8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E7813-3BA8-4DD0-856C-3D695626B074}" type="datetimeFigureOut">
              <a:rPr lang="en-US"/>
              <a:pPr>
                <a:defRPr/>
              </a:pPr>
              <a:t>4/30/2010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15802-18F4-4ED3-BD09-C4830ABDCA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D40B6-0A9A-4158-AAE9-32537AA9B365}" type="datetimeFigureOut">
              <a:rPr lang="en-US"/>
              <a:pPr>
                <a:defRPr/>
              </a:pPr>
              <a:t>4/30/2010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4CBFF-02CF-4EEC-868E-2333C6BCA8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98298-65EB-4744-9103-351A0789B523}" type="datetimeFigureOut">
              <a:rPr lang="en-US"/>
              <a:pPr>
                <a:defRPr/>
              </a:pPr>
              <a:t>4/30/2010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4D503-72C5-4D80-B26B-48D6645841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C0F65-9637-4AAB-87DB-A3DC89ADC40C}" type="datetimeFigureOut">
              <a:rPr lang="en-US"/>
              <a:pPr>
                <a:defRPr/>
              </a:pPr>
              <a:t>4/30/2010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B6778-73FD-4EA5-B66C-A3BEFEB37A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68B0B-BA38-4652-A64D-A78DC956AA47}" type="datetimeFigureOut">
              <a:rPr lang="en-US"/>
              <a:pPr>
                <a:defRPr/>
              </a:pPr>
              <a:t>4/30/2010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479B7-BF96-4B0B-8CB7-CADCE255DE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A9856-534C-4E40-9226-5ABF25DE65AA}" type="datetimeFigureOut">
              <a:rPr lang="en-US"/>
              <a:pPr>
                <a:defRPr/>
              </a:pPr>
              <a:t>4/30/2010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164A8-F620-48CF-9697-52E24F9602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DF6F9-FB97-40C9-AE39-7A231C905A76}" type="datetimeFigureOut">
              <a:rPr lang="en-US"/>
              <a:pPr>
                <a:defRPr/>
              </a:pPr>
              <a:t>4/30/2010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2FD08C-3B02-433D-9EA8-624B3FC05D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0284D8E-59D9-4468-8906-9C6A6EE23DB7}" type="datetimeFigureOut">
              <a:rPr lang="en-US"/>
              <a:pPr>
                <a:defRPr/>
              </a:pPr>
              <a:t>4/30/2010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0365DFB-5263-4599-B3FC-C4492C3E1B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2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entury Gothic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entury Gothic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entury Gothic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entury Gothic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9BBB5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9BBB5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8064A2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bonesmuscles/Vanessa.pub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diigo.com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urbanext.illinois.edu/gpe/case1/c1m1app.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urveymonkey.com/s/83ZC8HG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914400"/>
            <a:ext cx="861060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How Are You “Integrating” Technology Into Your Classroom?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Student’s Product of Learning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2895600" y="3186113"/>
          <a:ext cx="3505200" cy="1462087"/>
        </p:xfrm>
        <a:graphic>
          <a:graphicData uri="http://schemas.openxmlformats.org/presentationml/2006/ole">
            <p:oleObj spid="_x0000_s1027" name="Package" r:id="rId3" imgW="1295280" imgH="4856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048000"/>
            <a:ext cx="7772400" cy="147002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Carousel Brainstorming—A.P.K</a:t>
            </a:r>
            <a:endParaRPr lang="en-US" dirty="0"/>
          </a:p>
        </p:txBody>
      </p:sp>
      <p:pic>
        <p:nvPicPr>
          <p:cNvPr id="17410" name="Picture 4" descr="C:\Users\jkarls\AppData\Local\Microsoft\Windows\Temporary Internet Files\Content.Word\IMG_04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8600"/>
            <a:ext cx="3500438" cy="262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6" descr="C:\Users\jkarls\AppData\Local\Microsoft\Windows\Temporary Internet Files\Content.Word\IMG_04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28600"/>
            <a:ext cx="3352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7" descr="C:\Users\jkarls\AppData\Local\Microsoft\Windows\Temporary Internet Files\Content.Word\IMG_04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4191000"/>
            <a:ext cx="2971800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Box 8"/>
          <p:cNvSpPr txBox="1">
            <a:spLocks noChangeArrowheads="1"/>
          </p:cNvSpPr>
          <p:nvPr/>
        </p:nvSpPr>
        <p:spPr bwMode="auto">
          <a:xfrm rot="-604361">
            <a:off x="711200" y="4865688"/>
            <a:ext cx="3495675" cy="1477962"/>
          </a:xfrm>
          <a:prstGeom prst="rect">
            <a:avLst/>
          </a:prstGeom>
          <a:noFill/>
          <a:ln w="9525" cmpd="dbl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entury Gothic" pitchFamily="34" charset="0"/>
              </a:rPr>
              <a:t>Inspiration—Introduction to another tool (Brainstormed how we could use this in writing and other curriculum areas).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838200"/>
            <a:ext cx="7391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Assessing Understanding</a:t>
            </a:r>
          </a:p>
        </p:txBody>
      </p:sp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1143000" y="4953000"/>
            <a:ext cx="655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entury Gothic" pitchFamily="34" charset="0"/>
                <a:hlinkClick r:id="rId2" action="ppaction://hlinkfile"/>
              </a:rPr>
              <a:t>Publisher Brochure—Show understanding of what we are learning about bones and muscles!</a:t>
            </a:r>
            <a:endParaRPr lang="en-US">
              <a:latin typeface="Century Gothic" pitchFamily="34" charset="0"/>
            </a:endParaRPr>
          </a:p>
        </p:txBody>
      </p:sp>
      <p:pic>
        <p:nvPicPr>
          <p:cNvPr id="18435" name="Picture 2" descr="C:\Users\jkarls\AppData\Local\Microsoft\Windows\Temporary Internet Files\Content.IE5\EE9847HZ\MPj0401133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2133600"/>
            <a:ext cx="3914775" cy="267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ctr"/>
            <a:r>
              <a:rPr lang="en-US" dirty="0" err="1" smtClean="0"/>
              <a:t>Diigo</a:t>
            </a:r>
            <a:endParaRPr lang="en-US" dirty="0" smtClean="0"/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2057400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en-US" dirty="0" smtClean="0"/>
              <a:t>Allows you to help guide students through print-heavy internet sites.  You can also engage them through questions.</a:t>
            </a:r>
          </a:p>
          <a:p>
            <a:pPr algn="ctr">
              <a:buFont typeface="Wingdings 2" pitchFamily="18" charset="2"/>
              <a:buNone/>
            </a:pPr>
            <a:r>
              <a:rPr lang="en-US" dirty="0" smtClean="0">
                <a:hlinkClick r:id="rId2"/>
              </a:rPr>
              <a:t>http://www.diigo.com</a:t>
            </a:r>
            <a:r>
              <a:rPr lang="en-US" dirty="0" smtClean="0"/>
              <a:t> </a:t>
            </a:r>
          </a:p>
          <a:p>
            <a:pPr algn="ctr">
              <a:buFont typeface="Wingdings 2" pitchFamily="18" charset="2"/>
              <a:buNone/>
            </a:pPr>
            <a:endParaRPr lang="en-US" dirty="0" smtClean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2971800"/>
            <a:ext cx="5181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851648" cy="1828800"/>
          </a:xfrm>
        </p:spPr>
        <p:txBody>
          <a:bodyPr/>
          <a:lstStyle/>
          <a:p>
            <a:pPr algn="ctr"/>
            <a:r>
              <a:rPr lang="en-US" dirty="0" smtClean="0"/>
              <a:t>Think/Pair/Share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3554" name="Picture 2" descr="C:\Documents and Settings\jkarls\Local Settings\Temporary Internet Files\Content.IE5\734F7YTF\MM900323765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981200"/>
            <a:ext cx="4210589" cy="45543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838200"/>
            <a:ext cx="7851648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Project Based Learning</a:t>
            </a:r>
            <a:endParaRPr lang="en-US" dirty="0"/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609600" y="1981200"/>
            <a:ext cx="7854950" cy="4495800"/>
          </a:xfrm>
        </p:spPr>
        <p:txBody>
          <a:bodyPr/>
          <a:lstStyle/>
          <a:p>
            <a:pPr marR="0" algn="l">
              <a:buFont typeface="Arial" charset="0"/>
              <a:buChar char="•"/>
            </a:pPr>
            <a:r>
              <a:rPr lang="en-US" smtClean="0"/>
              <a:t>Driven by essential questions</a:t>
            </a:r>
          </a:p>
          <a:p>
            <a:pPr marR="0" algn="l">
              <a:buFont typeface="Arial" charset="0"/>
              <a:buChar char="•"/>
            </a:pPr>
            <a:r>
              <a:rPr lang="en-US" smtClean="0"/>
              <a:t>Higher level thinking; allowing students to apply information to real-life experiences</a:t>
            </a:r>
          </a:p>
          <a:p>
            <a:pPr marR="0" algn="l">
              <a:buFont typeface="Arial" charset="0"/>
              <a:buChar char="•"/>
            </a:pPr>
            <a:r>
              <a:rPr lang="en-US" smtClean="0"/>
              <a:t>Technology used to </a:t>
            </a:r>
            <a:r>
              <a:rPr lang="en-US" b="1" smtClean="0"/>
              <a:t>support/enhance</a:t>
            </a:r>
            <a:r>
              <a:rPr lang="en-US" smtClean="0"/>
              <a:t> learning</a:t>
            </a:r>
          </a:p>
          <a:p>
            <a:pPr marR="0" algn="l">
              <a:buFont typeface="Arial" charset="0"/>
              <a:buChar char="•"/>
            </a:pPr>
            <a:r>
              <a:rPr lang="en-US" smtClean="0"/>
              <a:t>Develop skills such as higher order thinking,        problem-solving, collaboration, and communication</a:t>
            </a:r>
          </a:p>
          <a:p>
            <a:pPr marR="0" algn="l">
              <a:buFont typeface="Arial" charset="0"/>
              <a:buChar char="•"/>
            </a:pPr>
            <a:r>
              <a:rPr lang="en-US" sz="3200" b="1" smtClean="0"/>
              <a:t>Ways to use technology effectively to support and assess student learning</a:t>
            </a:r>
          </a:p>
          <a:p>
            <a:pPr marR="0" algn="l">
              <a:buFont typeface="Arial" charset="0"/>
              <a:buChar char="•"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Goal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mtClean="0"/>
              <a:t>To get students using technology, not just teachers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Sample Technology Standard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438400"/>
          <a:ext cx="8229600" cy="30064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880080">
                <a:tc gridSpan="2">
                  <a:txBody>
                    <a:bodyPr/>
                    <a:lstStyle/>
                    <a:p>
                      <a:pPr algn="ctr"/>
                      <a:endParaRPr kumimoji="0" lang="en-US" sz="1800" b="1" kern="1200" baseline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en-US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20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Proficient by End of Grade 2</a:t>
                      </a:r>
                      <a:r>
                        <a:rPr kumimoji="0" lang="en-US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2061557">
                <a:tc>
                  <a:txBody>
                    <a:bodyPr/>
                    <a:lstStyle/>
                    <a:p>
                      <a:pPr algn="l"/>
                      <a:endParaRPr lang="en-US" sz="1600" baseline="0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r>
                        <a:rPr lang="en-US" sz="1600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1.b. create original works as a means of personal or group expression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en-US" sz="18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create an original presentation based on an age-appropriate story, activity, or event including text and visual formats using digital tools and resources.	</a:t>
                      </a:r>
                      <a:r>
                        <a:rPr kumimoji="0"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762000"/>
            <a:ext cx="7851648" cy="1524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 smtClean="0"/>
              <a:t>Units designed by teachers in the district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2286000"/>
            <a:ext cx="7854950" cy="4191000"/>
          </a:xfrm>
        </p:spPr>
        <p:txBody>
          <a:bodyPr>
            <a:normAutofit/>
          </a:bodyPr>
          <a:lstStyle/>
          <a:p>
            <a:pPr marR="0" algn="l">
              <a:lnSpc>
                <a:spcPct val="80000"/>
              </a:lnSpc>
              <a:buFont typeface="Arial" charset="0"/>
              <a:buChar char="•"/>
            </a:pPr>
            <a:r>
              <a:rPr lang="en-US" sz="2400" smtClean="0"/>
              <a:t>Grade 1 </a:t>
            </a:r>
          </a:p>
          <a:p>
            <a:pPr marR="0" algn="l">
              <a:lnSpc>
                <a:spcPct val="80000"/>
              </a:lnSpc>
            </a:pPr>
            <a:r>
              <a:rPr lang="en-US" sz="2400" smtClean="0"/>
              <a:t>	Plants - </a:t>
            </a:r>
            <a:r>
              <a:rPr lang="en-US" sz="1900" smtClean="0"/>
              <a:t>Chad Ruhland, Jennifer Beno, Shawna Jahns</a:t>
            </a:r>
          </a:p>
          <a:p>
            <a:pPr marR="0" algn="l">
              <a:lnSpc>
                <a:spcPct val="80000"/>
              </a:lnSpc>
              <a:buFont typeface="Arial" charset="0"/>
              <a:buChar char="•"/>
            </a:pPr>
            <a:r>
              <a:rPr lang="en-US" sz="2400" smtClean="0"/>
              <a:t>Grade 2</a:t>
            </a:r>
          </a:p>
          <a:p>
            <a:pPr marR="0" algn="l">
              <a:lnSpc>
                <a:spcPct val="80000"/>
              </a:lnSpc>
            </a:pPr>
            <a:r>
              <a:rPr lang="en-US" sz="2400" smtClean="0"/>
              <a:t>	Mapping – </a:t>
            </a:r>
            <a:r>
              <a:rPr lang="en-US" sz="1900" smtClean="0"/>
              <a:t>Melissa Fontaine</a:t>
            </a:r>
          </a:p>
          <a:p>
            <a:pPr marR="0" algn="l">
              <a:lnSpc>
                <a:spcPct val="80000"/>
              </a:lnSpc>
            </a:pPr>
            <a:r>
              <a:rPr lang="en-US" sz="1900" smtClean="0"/>
              <a:t>	 </a:t>
            </a:r>
            <a:r>
              <a:rPr lang="en-US" sz="2400" smtClean="0"/>
              <a:t>Nutrition -  </a:t>
            </a:r>
            <a:r>
              <a:rPr lang="en-US" sz="1900" smtClean="0"/>
              <a:t>Ashley Johnson</a:t>
            </a:r>
          </a:p>
          <a:p>
            <a:pPr marR="0" algn="l">
              <a:lnSpc>
                <a:spcPct val="80000"/>
              </a:lnSpc>
            </a:pPr>
            <a:r>
              <a:rPr lang="en-US" sz="1900" smtClean="0"/>
              <a:t>	</a:t>
            </a:r>
            <a:r>
              <a:rPr lang="en-US" sz="2400" smtClean="0"/>
              <a:t>Seasons  – </a:t>
            </a:r>
            <a:r>
              <a:rPr lang="en-US" sz="1900" smtClean="0"/>
              <a:t>Tanya Cox</a:t>
            </a:r>
          </a:p>
          <a:p>
            <a:pPr marR="0" algn="l">
              <a:lnSpc>
                <a:spcPct val="80000"/>
              </a:lnSpc>
              <a:buFont typeface="Arial" charset="0"/>
              <a:buChar char="•"/>
            </a:pPr>
            <a:r>
              <a:rPr lang="en-US" sz="2400" smtClean="0"/>
              <a:t>Grade 3</a:t>
            </a:r>
          </a:p>
          <a:p>
            <a:pPr marR="0" algn="l">
              <a:lnSpc>
                <a:spcPct val="80000"/>
              </a:lnSpc>
            </a:pPr>
            <a:r>
              <a:rPr lang="en-US" sz="2400" smtClean="0"/>
              <a:t>	Animals – </a:t>
            </a:r>
            <a:r>
              <a:rPr lang="en-US" sz="1900" smtClean="0"/>
              <a:t>Lindsey Heinz and Kris Erdmann</a:t>
            </a:r>
          </a:p>
          <a:p>
            <a:pPr marR="0" algn="l">
              <a:lnSpc>
                <a:spcPct val="80000"/>
              </a:lnSpc>
              <a:buFont typeface="Arial" charset="0"/>
              <a:buChar char="•"/>
            </a:pPr>
            <a:r>
              <a:rPr lang="en-US" sz="2400" smtClean="0"/>
              <a:t>Grade 4</a:t>
            </a:r>
          </a:p>
          <a:p>
            <a:pPr marR="0" algn="l">
              <a:lnSpc>
                <a:spcPct val="80000"/>
              </a:lnSpc>
            </a:pPr>
            <a:r>
              <a:rPr lang="en-US" sz="2400" smtClean="0"/>
              <a:t>	Simple Machines – </a:t>
            </a:r>
            <a:r>
              <a:rPr lang="en-US" sz="1800" smtClean="0"/>
              <a:t>Katie Stanley and Deb Jakel</a:t>
            </a:r>
            <a:endParaRPr lang="en-US" sz="2400" smtClean="0"/>
          </a:p>
          <a:p>
            <a:pPr marR="0" algn="l">
              <a:lnSpc>
                <a:spcPct val="80000"/>
              </a:lnSpc>
            </a:pPr>
            <a:r>
              <a:rPr lang="en-US" sz="2400" smtClean="0"/>
              <a:t>	Bones and Muscles – </a:t>
            </a:r>
            <a:r>
              <a:rPr lang="en-US" sz="1800" smtClean="0"/>
              <a:t>Jenny Karls</a:t>
            </a:r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On-line Resources</a:t>
            </a:r>
          </a:p>
        </p:txBody>
      </p:sp>
      <p:sp>
        <p:nvSpPr>
          <p:cNvPr id="2150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en-US" smtClean="0"/>
              <a:t>Allows students to use the Internet for learning purposes.  </a:t>
            </a:r>
          </a:p>
          <a:p>
            <a:pPr algn="ctr">
              <a:buFont typeface="Wingdings 2" pitchFamily="18" charset="2"/>
              <a:buNone/>
            </a:pPr>
            <a:endParaRPr lang="en-US" smtClean="0"/>
          </a:p>
          <a:p>
            <a:pPr algn="ctr">
              <a:buFont typeface="Wingdings 2" pitchFamily="18" charset="2"/>
              <a:buNone/>
            </a:pPr>
            <a:r>
              <a:rPr lang="en-US" smtClean="0"/>
              <a:t>Research/Background Information</a:t>
            </a:r>
          </a:p>
          <a:p>
            <a:pPr algn="ctr">
              <a:buFont typeface="Wingdings 2" pitchFamily="18" charset="2"/>
              <a:buNone/>
            </a:pPr>
            <a:r>
              <a:rPr lang="en-US" smtClean="0"/>
              <a:t>Practice of a Skill </a:t>
            </a:r>
          </a:p>
          <a:p>
            <a:pPr algn="ctr">
              <a:buFont typeface="Wingdings 2" pitchFamily="18" charset="2"/>
              <a:buNone/>
            </a:pPr>
            <a:endParaRPr lang="en-US" smtClean="0"/>
          </a:p>
          <a:p>
            <a:pPr algn="ctr">
              <a:buFont typeface="Wingdings 2" pitchFamily="18" charset="2"/>
              <a:buNone/>
            </a:pPr>
            <a:r>
              <a:rPr lang="en-US" smtClean="0">
                <a:hlinkClick r:id="rId2"/>
              </a:rPr>
              <a:t>http://urbanext.illinois.edu/gpe/case1/c1m1app.html</a:t>
            </a:r>
            <a:r>
              <a:rPr lang="en-US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Computer Software</a:t>
            </a:r>
          </a:p>
        </p:txBody>
      </p:sp>
      <p:sp>
        <p:nvSpPr>
          <p:cNvPr id="2253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en-US" smtClean="0"/>
              <a:t>Computer software programs can be used as a way to display information for presentations and assessments.</a:t>
            </a:r>
          </a:p>
          <a:p>
            <a:pPr algn="ctr">
              <a:buFont typeface="Wingdings 2" pitchFamily="18" charset="2"/>
              <a:buNone/>
            </a:pPr>
            <a:r>
              <a:rPr lang="en-US" smtClean="0"/>
              <a:t>Kid Pix</a:t>
            </a:r>
          </a:p>
          <a:p>
            <a:pPr algn="ctr">
              <a:buFont typeface="Wingdings 2" pitchFamily="18" charset="2"/>
              <a:buNone/>
            </a:pPr>
            <a:r>
              <a:rPr lang="en-US" smtClean="0"/>
              <a:t>Max Show (power point)</a:t>
            </a:r>
          </a:p>
          <a:p>
            <a:pPr algn="ctr">
              <a:buFont typeface="Wingdings 2" pitchFamily="18" charset="2"/>
              <a:buNone/>
            </a:pPr>
            <a:r>
              <a:rPr lang="en-US" smtClean="0"/>
              <a:t>Excel – graphs and charts</a:t>
            </a:r>
          </a:p>
          <a:p>
            <a:pPr algn="ctr">
              <a:buFont typeface="Wingdings 2" pitchFamily="18" charset="2"/>
              <a:buNone/>
            </a:pPr>
            <a:r>
              <a:rPr lang="en-US" smtClean="0"/>
              <a:t>Word – brochures, pamphlets</a:t>
            </a:r>
          </a:p>
          <a:p>
            <a:pPr algn="ctr">
              <a:buFont typeface="Wingdings 2" pitchFamily="18" charset="2"/>
              <a:buNone/>
            </a:pPr>
            <a:r>
              <a:rPr lang="en-US" smtClean="0"/>
              <a:t>Photo Story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Assessment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133600"/>
            <a:ext cx="6400800" cy="3505200"/>
          </a:xfrm>
        </p:spPr>
        <p:txBody>
          <a:bodyPr/>
          <a:lstStyle/>
          <a:p>
            <a:r>
              <a:rPr lang="en-US" dirty="0" smtClean="0"/>
              <a:t>KWL</a:t>
            </a:r>
          </a:p>
          <a:p>
            <a:r>
              <a:rPr lang="en-US" dirty="0" smtClean="0"/>
              <a:t>Rubrics</a:t>
            </a:r>
            <a:endParaRPr lang="en-US" dirty="0"/>
          </a:p>
          <a:p>
            <a:r>
              <a:rPr lang="en-US" dirty="0" smtClean="0"/>
              <a:t>Self Assessment Rating Scales</a:t>
            </a:r>
          </a:p>
          <a:p>
            <a:r>
              <a:rPr lang="en-US" dirty="0" smtClean="0"/>
              <a:t> Surveys</a:t>
            </a:r>
          </a:p>
          <a:p>
            <a:r>
              <a:rPr lang="en-US" dirty="0" smtClean="0"/>
              <a:t> </a:t>
            </a:r>
            <a:r>
              <a:rPr lang="en-US" u="sng" dirty="0">
                <a:hlinkClick r:id="rId2"/>
              </a:rPr>
              <a:t>http://</a:t>
            </a:r>
            <a:r>
              <a:rPr lang="en-US" u="sng" dirty="0" smtClean="0">
                <a:hlinkClick r:id="rId2"/>
              </a:rPr>
              <a:t>www.surveymonkey.com/s/83ZC8HG</a:t>
            </a:r>
            <a:endParaRPr lang="en-US" u="sng" dirty="0" smtClean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the survey results to graph the outcome.</a:t>
            </a:r>
          </a:p>
          <a:p>
            <a:r>
              <a:rPr lang="en-US" dirty="0" smtClean="0"/>
              <a:t>Classroom discussion on their thinking, if their thinking has changed by seeing the results.</a:t>
            </a:r>
          </a:p>
          <a:p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1064</TotalTime>
  <Words>290</Words>
  <Application>Microsoft Office PowerPoint</Application>
  <PresentationFormat>On-screen Show (4:3)</PresentationFormat>
  <Paragraphs>60</Paragraphs>
  <Slides>15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Flow</vt:lpstr>
      <vt:lpstr>Package</vt:lpstr>
      <vt:lpstr>How Are You “Integrating” Technology Into Your Classroom?</vt:lpstr>
      <vt:lpstr>Project Based Learning</vt:lpstr>
      <vt:lpstr>Goal</vt:lpstr>
      <vt:lpstr>Sample Technology Standard</vt:lpstr>
      <vt:lpstr>Units designed by teachers in the district</vt:lpstr>
      <vt:lpstr>On-line Resources</vt:lpstr>
      <vt:lpstr>Computer Software</vt:lpstr>
      <vt:lpstr>Assessment</vt:lpstr>
      <vt:lpstr>Graphing</vt:lpstr>
      <vt:lpstr>Student’s Product of Learning</vt:lpstr>
      <vt:lpstr>Carousel Brainstorming—A.P.K</vt:lpstr>
      <vt:lpstr>Slide 12</vt:lpstr>
      <vt:lpstr>Assessing Understanding</vt:lpstr>
      <vt:lpstr>Diigo</vt:lpstr>
      <vt:lpstr>Think/Pair/Share</vt:lpstr>
    </vt:vector>
  </TitlesOfParts>
  <Company>Kimberly Area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Much like standards-based learning/teaching for understanding (everything we know about good teaching practices)</dc:title>
  <dc:creator>sjahns</dc:creator>
  <cp:lastModifiedBy>BVarsho</cp:lastModifiedBy>
  <cp:revision>61</cp:revision>
  <dcterms:created xsi:type="dcterms:W3CDTF">2010-01-11T17:16:21Z</dcterms:created>
  <dcterms:modified xsi:type="dcterms:W3CDTF">2010-04-30T19:56:53Z</dcterms:modified>
</cp:coreProperties>
</file>